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71" r:id="rId4"/>
    <p:sldId id="337" r:id="rId5"/>
    <p:sldId id="328" r:id="rId6"/>
    <p:sldId id="338" r:id="rId7"/>
    <p:sldId id="329" r:id="rId8"/>
    <p:sldId id="330" r:id="rId9"/>
    <p:sldId id="336" r:id="rId10"/>
    <p:sldId id="331" r:id="rId11"/>
    <p:sldId id="332" r:id="rId12"/>
    <p:sldId id="333" r:id="rId13"/>
    <p:sldId id="295" r:id="rId14"/>
    <p:sldId id="334" r:id="rId15"/>
    <p:sldId id="335" r:id="rId16"/>
    <p:sldId id="339" r:id="rId17"/>
    <p:sldId id="313" r:id="rId18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25. 1. 2019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/>
              <a:pPr>
                <a:defRPr/>
              </a:pPr>
              <a:t>25. 1. 2019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/>
              <a:pPr>
                <a:defRPr/>
              </a:pPr>
              <a:t>25. 1. 2019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/>
              <a:pPr>
                <a:defRPr/>
              </a:pPr>
              <a:t>25. 1. 2019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42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30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84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79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89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39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17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53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/>
              <a:pPr>
                <a:defRPr/>
              </a:pPr>
              <a:t>25. 1. 2019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80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920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2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/>
              <a:pPr>
                <a:defRPr/>
              </a:pPr>
              <a:t>25. 1. 2019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/>
              <a:pPr>
                <a:defRPr/>
              </a:pPr>
              <a:t>25. 1. 2019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/>
              <a:pPr>
                <a:defRPr/>
              </a:pPr>
              <a:t>25. 1. 2019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/>
              <a:pPr>
                <a:defRPr/>
              </a:pPr>
              <a:t>25. 1. 2019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/>
              <a:pPr>
                <a:defRPr/>
              </a:pPr>
              <a:t>25. 1. 2019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/>
              <a:pPr>
                <a:defRPr/>
              </a:pPr>
              <a:t>25. 1. 2019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/>
              <a:pPr>
                <a:defRPr/>
              </a:pPr>
              <a:t>25. 1. 2019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/>
              <a:pPr>
                <a:defRPr/>
              </a:pPr>
              <a:t>25. 1. 2019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0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Dokument_programu_Microsoft_Word3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package" Target="../embeddings/Dokument_programu_Microsoft_Word4.docx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etodika.imrk@minv.sk" TargetMode="External"/><Relationship Id="rId7" Type="http://schemas.openxmlformats.org/officeDocument/2006/relationships/hyperlink" Target="mailto:jozef.rosko@minv.sk" TargetMode="External"/><Relationship Id="rId2" Type="http://schemas.openxmlformats.org/officeDocument/2006/relationships/hyperlink" Target="http://www.minv.sk/?OPL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.fejes@minv.sk" TargetMode="External"/><Relationship Id="rId5" Type="http://schemas.openxmlformats.org/officeDocument/2006/relationships/hyperlink" Target="mailto:.korec@minv.sk" TargetMode="External"/><Relationship Id="rId4" Type="http://schemas.openxmlformats.org/officeDocument/2006/relationships/hyperlink" Target="mailto:matej.mikuska@minv.s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Dokument_programu_Microsoft_Word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Dokument_programu_Microsoft_Word2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3789040"/>
            <a:ext cx="4271963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OPERAČNÝ PROGRAM </a:t>
            </a:r>
            <a:b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ĽUDSKÉ ZDROJE</a:t>
            </a:r>
            <a:endParaRPr lang="sk-SK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27984" y="4869160"/>
            <a:ext cx="4257675" cy="500062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Inklúzia marginalizovaných rómskych komunít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k-SK" sz="1200" dirty="0" smtClean="0">
                <a:latin typeface="Arial" charset="0"/>
                <a:cs typeface="WenQuanYi Zen Hei" charset="0"/>
              </a:rPr>
              <a:t>Programové obdobie 2014-2020</a:t>
            </a:r>
            <a:endParaRPr lang="sk-SK" sz="1200" dirty="0" smtClean="0"/>
          </a:p>
        </p:txBody>
      </p:sp>
      <p:sp>
        <p:nvSpPr>
          <p:cNvPr id="5" name="Podnadpis 2"/>
          <p:cNvSpPr txBox="1">
            <a:spLocks/>
          </p:cNvSpPr>
          <p:nvPr/>
        </p:nvSpPr>
        <p:spPr bwMode="auto">
          <a:xfrm>
            <a:off x="323528" y="4869160"/>
            <a:ext cx="3672407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Výzva na Materské školy s kódom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OPLZ-PO6-SC612-2018-1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 </a:t>
            </a:r>
            <a:endParaRPr lang="sk-SK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292895" y="332656"/>
            <a:ext cx="8527577" cy="5760640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Aktivity a </a:t>
            </a:r>
            <a:r>
              <a:rPr lang="sk-SK" sz="2000" b="1" dirty="0" err="1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benchmarky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na stavebné práce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	</a:t>
            </a: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669141"/>
              </p:ext>
            </p:extLst>
          </p:nvPr>
        </p:nvGraphicFramePr>
        <p:xfrm>
          <a:off x="292100" y="704850"/>
          <a:ext cx="8193088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Dokument" r:id="rId4" imgW="5863689" imgH="4242276" progId="Word.Document.12">
                  <p:embed/>
                </p:oleObj>
              </mc:Choice>
              <mc:Fallback>
                <p:oleObj name="Dokument" r:id="rId4" imgW="5863689" imgH="424227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2100" y="704850"/>
                        <a:ext cx="8193088" cy="594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59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Aktivity a </a:t>
            </a:r>
            <a:r>
              <a:rPr lang="sk-SK" sz="2000" b="1" dirty="0" err="1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benchmarky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na stavebné práce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 smtClean="0"/>
              <a:t>K výdavkom na </a:t>
            </a:r>
            <a:r>
              <a:rPr lang="sk-SK" sz="2000" b="1" dirty="0" smtClean="0"/>
              <a:t>stavebné práce </a:t>
            </a:r>
            <a:r>
              <a:rPr lang="sk-SK" sz="2000" dirty="0" smtClean="0"/>
              <a:t>sa pripočítajú relevantné priame a nepriame výdavky projektu. Ich súčet bude tvoriť </a:t>
            </a:r>
            <a:r>
              <a:rPr lang="sk-SK" sz="2000" b="1" dirty="0" smtClean="0"/>
              <a:t>celkové oprávnené výdavky </a:t>
            </a:r>
            <a:r>
              <a:rPr lang="sk-SK" sz="2000" dirty="0" smtClean="0"/>
              <a:t>projektu.</a:t>
            </a: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	</a:t>
            </a: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181790"/>
              </p:ext>
            </p:extLst>
          </p:nvPr>
        </p:nvGraphicFramePr>
        <p:xfrm>
          <a:off x="379328" y="836712"/>
          <a:ext cx="8395688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Dokument" r:id="rId4" imgW="5746651" imgH="2670188" progId="Word.Document.12">
                  <p:embed/>
                </p:oleObj>
              </mc:Choice>
              <mc:Fallback>
                <p:oleObj name="Dokument" r:id="rId4" imgW="5746651" imgH="267018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9328" y="836712"/>
                        <a:ext cx="8395688" cy="3888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917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Ďalšie oprávnené výdavky</a:t>
            </a:r>
            <a:endParaRPr lang="sk-SK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2000" b="1" dirty="0" smtClean="0"/>
          </a:p>
          <a:p>
            <a:pPr marL="0" indent="0">
              <a:buNone/>
            </a:pPr>
            <a:r>
              <a:rPr lang="sk-SK" sz="2000" b="1" dirty="0" smtClean="0"/>
              <a:t>Priame výdavky: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 smtClean="0"/>
              <a:t>Interiérové a exteriérové vybavenie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 smtClean="0"/>
              <a:t>Rezerva na nepredvídané výdavky (stavebné práce)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 smtClean="0"/>
              <a:t>Stavebný dozor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 smtClean="0"/>
              <a:t>Prípravná a projektová dokumentácie</a:t>
            </a:r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r>
              <a:rPr lang="sk-SK" sz="2000" b="1" dirty="0" smtClean="0"/>
              <a:t>Nepriame výdavky: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 smtClean="0"/>
              <a:t>Realizácia procesu VO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 smtClean="0"/>
              <a:t>Externý manažment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 smtClean="0"/>
              <a:t>Interný manažment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 smtClean="0"/>
              <a:t>Dočasný a stály pútač</a:t>
            </a:r>
            <a:endParaRPr lang="sk-SK" sz="2000" dirty="0"/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5185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Zoznam povinných príloh </a:t>
            </a:r>
            <a:r>
              <a:rPr lang="sk-SK" sz="2000" b="1" dirty="0" err="1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ŽoNFP</a:t>
            </a:r>
            <a:endParaRPr lang="sk-SK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20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1 </a:t>
            </a:r>
            <a:r>
              <a:rPr lang="sk-SK" sz="2000" b="1" dirty="0" err="1"/>
              <a:t>ŽoNFP</a:t>
            </a:r>
            <a:r>
              <a:rPr lang="sk-SK" sz="2000" b="1" dirty="0" smtClean="0"/>
              <a:t>: </a:t>
            </a:r>
            <a:r>
              <a:rPr lang="sk-SK" sz="2000" dirty="0" smtClean="0"/>
              <a:t>Plnomocenstvo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</a:t>
            </a:r>
            <a:r>
              <a:rPr lang="sk-SK" sz="2000" b="1" dirty="0" smtClean="0"/>
              <a:t>2 </a:t>
            </a:r>
            <a:r>
              <a:rPr lang="sk-SK" sz="2000" b="1" dirty="0" err="1"/>
              <a:t>ŽoNFP</a:t>
            </a:r>
            <a:r>
              <a:rPr lang="sk-SK" sz="2000" b="1" dirty="0" smtClean="0"/>
              <a:t>: </a:t>
            </a:r>
            <a:r>
              <a:rPr lang="sk-SK" sz="2000" dirty="0"/>
              <a:t>Výpis z registra trestov </a:t>
            </a:r>
            <a:r>
              <a:rPr lang="sk-SK" sz="1600" dirty="0"/>
              <a:t>(ak relevantné) (do 31.12.2018</a:t>
            </a:r>
            <a:r>
              <a:rPr lang="sk-SK" sz="1600" dirty="0" smtClean="0"/>
              <a:t>) </a:t>
            </a:r>
            <a:r>
              <a:rPr lang="sk-SK" sz="1600" dirty="0" smtClean="0">
                <a:solidFill>
                  <a:srgbClr val="FF0000"/>
                </a:solidFill>
              </a:rPr>
              <a:t>(dokument súhlasu)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</a:t>
            </a:r>
            <a:r>
              <a:rPr lang="sk-SK" sz="2000" b="1" dirty="0" smtClean="0"/>
              <a:t>3 </a:t>
            </a:r>
            <a:r>
              <a:rPr lang="sk-SK" sz="2000" b="1" dirty="0" err="1"/>
              <a:t>ŽoNFP</a:t>
            </a:r>
            <a:r>
              <a:rPr lang="sk-SK" sz="2000" b="1" dirty="0" smtClean="0"/>
              <a:t>: </a:t>
            </a:r>
            <a:r>
              <a:rPr lang="sk-SK" sz="2000" dirty="0"/>
              <a:t>Ukazovatele finančnej  situácie </a:t>
            </a:r>
            <a:r>
              <a:rPr lang="sk-SK" sz="1600" dirty="0" smtClean="0"/>
              <a:t>(formulár)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</a:t>
            </a:r>
            <a:r>
              <a:rPr lang="sk-SK" sz="2000" b="1" dirty="0" smtClean="0"/>
              <a:t>4 </a:t>
            </a:r>
            <a:r>
              <a:rPr lang="sk-SK" sz="2000" b="1" dirty="0" err="1"/>
              <a:t>ŽoNFP</a:t>
            </a:r>
            <a:r>
              <a:rPr lang="sk-SK" sz="2000" b="1" dirty="0" smtClean="0"/>
              <a:t>: </a:t>
            </a:r>
            <a:r>
              <a:rPr lang="sk-SK" sz="2000" dirty="0"/>
              <a:t>Uznesenie zastupiteľstva o finančnej </a:t>
            </a:r>
            <a:r>
              <a:rPr lang="sk-SK" sz="2000" dirty="0" smtClean="0"/>
              <a:t>spôsobilosti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</a:t>
            </a:r>
            <a:r>
              <a:rPr lang="sk-SK" sz="2000" b="1" dirty="0" smtClean="0"/>
              <a:t>5 </a:t>
            </a:r>
            <a:r>
              <a:rPr lang="sk-SK" sz="2000" b="1" dirty="0" err="1"/>
              <a:t>ŽoNFP</a:t>
            </a:r>
            <a:r>
              <a:rPr lang="sk-SK" sz="2000" b="1" dirty="0" smtClean="0"/>
              <a:t>: </a:t>
            </a:r>
            <a:r>
              <a:rPr lang="sk-SK" sz="2000" dirty="0"/>
              <a:t>Uznesenie zastupiteľstva o schválení </a:t>
            </a:r>
            <a:r>
              <a:rPr lang="sk-SK" sz="2000" dirty="0" smtClean="0"/>
              <a:t>PRO </a:t>
            </a:r>
            <a:r>
              <a:rPr lang="sk-SK" sz="2000" dirty="0"/>
              <a:t>a </a:t>
            </a:r>
            <a:r>
              <a:rPr lang="sk-SK" sz="2000" dirty="0" smtClean="0"/>
              <a:t>ÚPD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</a:t>
            </a:r>
            <a:r>
              <a:rPr lang="sk-SK" sz="2000" b="1" dirty="0" smtClean="0"/>
              <a:t>6 </a:t>
            </a:r>
            <a:r>
              <a:rPr lang="sk-SK" sz="2000" b="1" dirty="0" err="1"/>
              <a:t>ŽoNFP</a:t>
            </a:r>
            <a:r>
              <a:rPr lang="sk-SK" sz="2000" b="1" dirty="0" smtClean="0"/>
              <a:t>: </a:t>
            </a:r>
            <a:r>
              <a:rPr lang="sk-SK" sz="2000" dirty="0"/>
              <a:t>Špecifikácia </a:t>
            </a:r>
            <a:r>
              <a:rPr lang="sk-SK" sz="2000" dirty="0" smtClean="0"/>
              <a:t>OV a </a:t>
            </a:r>
            <a:r>
              <a:rPr lang="sk-SK" sz="2000" dirty="0"/>
              <a:t>spôsob ich stanovenia </a:t>
            </a:r>
            <a:r>
              <a:rPr lang="sk-SK" sz="1600" dirty="0" smtClean="0"/>
              <a:t>(</a:t>
            </a:r>
            <a:r>
              <a:rPr lang="sk-SK" sz="1600" dirty="0" err="1" smtClean="0"/>
              <a:t>excel</a:t>
            </a:r>
            <a:r>
              <a:rPr lang="sk-SK" sz="1600" dirty="0" smtClean="0"/>
              <a:t> formulár)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</a:t>
            </a:r>
            <a:r>
              <a:rPr lang="sk-SK" sz="2000" b="1" dirty="0" smtClean="0"/>
              <a:t>7 </a:t>
            </a:r>
            <a:r>
              <a:rPr lang="sk-SK" sz="2000" b="1" dirty="0" err="1"/>
              <a:t>ŽoNFP</a:t>
            </a:r>
            <a:r>
              <a:rPr lang="sk-SK" sz="2000" b="1" dirty="0" smtClean="0"/>
              <a:t>: </a:t>
            </a:r>
            <a:r>
              <a:rPr lang="sk-SK" sz="2000" dirty="0" smtClean="0"/>
              <a:t>PD stavby</a:t>
            </a:r>
            <a:r>
              <a:rPr lang="sk-SK" sz="2000" dirty="0"/>
              <a:t>, vrátane </a:t>
            </a:r>
            <a:r>
              <a:rPr lang="sk-SK" sz="2000" dirty="0" err="1"/>
              <a:t>položkového</a:t>
            </a:r>
            <a:r>
              <a:rPr lang="sk-SK" sz="2000" dirty="0"/>
              <a:t> </a:t>
            </a:r>
            <a:r>
              <a:rPr lang="sk-SK" sz="2000" dirty="0" smtClean="0"/>
              <a:t>rozpočtu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</a:t>
            </a:r>
            <a:r>
              <a:rPr lang="sk-SK" sz="2000" b="1" dirty="0" smtClean="0"/>
              <a:t>8 </a:t>
            </a:r>
            <a:r>
              <a:rPr lang="sk-SK" sz="2000" b="1" dirty="0" err="1"/>
              <a:t>ŽoNFP</a:t>
            </a:r>
            <a:r>
              <a:rPr lang="sk-SK" sz="2000" b="1" dirty="0" smtClean="0"/>
              <a:t>: </a:t>
            </a:r>
            <a:r>
              <a:rPr lang="sk-SK" sz="2000" dirty="0"/>
              <a:t>Povolenie na realizáciu projektu vydané príslušným </a:t>
            </a:r>
            <a:r>
              <a:rPr lang="sk-SK" sz="2000" dirty="0" smtClean="0"/>
              <a:t>		          povoľovacím </a:t>
            </a:r>
            <a:r>
              <a:rPr lang="sk-SK" sz="2000" dirty="0"/>
              <a:t>orgánom </a:t>
            </a:r>
            <a:endParaRPr lang="sk-SK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</a:t>
            </a:r>
            <a:r>
              <a:rPr lang="sk-SK" sz="2000" b="1" dirty="0" smtClean="0"/>
              <a:t>9 </a:t>
            </a:r>
            <a:r>
              <a:rPr lang="sk-SK" sz="2000" b="1" dirty="0" err="1"/>
              <a:t>ŽoNFP</a:t>
            </a:r>
            <a:r>
              <a:rPr lang="sk-SK" sz="2000" b="1" dirty="0" smtClean="0"/>
              <a:t>: </a:t>
            </a:r>
            <a:r>
              <a:rPr lang="sk-SK" sz="2000" dirty="0"/>
              <a:t>Dokumenty preukazujúce vysporiadanie majetkovo – </a:t>
            </a:r>
            <a:r>
              <a:rPr lang="sk-SK" sz="2000" dirty="0" smtClean="0"/>
              <a:t>	                          právnych vzťahov</a:t>
            </a:r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1600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Zoznam povinných príloh </a:t>
            </a:r>
            <a:r>
              <a:rPr lang="sk-SK" sz="2000" b="1" dirty="0" err="1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ŽoNFP</a:t>
            </a:r>
            <a:endParaRPr lang="sk-SK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20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</a:t>
            </a:r>
            <a:r>
              <a:rPr lang="sk-SK" sz="2000" b="1" dirty="0" smtClean="0"/>
              <a:t>10 </a:t>
            </a:r>
            <a:r>
              <a:rPr lang="sk-SK" sz="2000" b="1" dirty="0" err="1"/>
              <a:t>ŽoNFP</a:t>
            </a:r>
            <a:r>
              <a:rPr lang="sk-SK" sz="2000" b="1" dirty="0" smtClean="0"/>
              <a:t>: </a:t>
            </a:r>
            <a:r>
              <a:rPr lang="sk-SK" sz="2000" dirty="0"/>
              <a:t>Vyjadrenie príslušného orgánu z procesu </a:t>
            </a:r>
            <a:r>
              <a:rPr lang="sk-SK" sz="2000" dirty="0" smtClean="0"/>
              <a:t>	   		            posudzovania </a:t>
            </a:r>
            <a:r>
              <a:rPr lang="sk-SK" sz="2000" dirty="0"/>
              <a:t>vplyvov na životné prostredie </a:t>
            </a:r>
            <a:r>
              <a:rPr lang="sk-SK" sz="2000" dirty="0" smtClean="0"/>
              <a:t>(EIA)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Príloha </a:t>
            </a:r>
            <a:r>
              <a:rPr lang="sk-SK" sz="2000" b="1" dirty="0"/>
              <a:t>č. </a:t>
            </a:r>
            <a:r>
              <a:rPr lang="sk-SK" sz="2000" b="1" dirty="0" smtClean="0"/>
              <a:t>11 </a:t>
            </a:r>
            <a:r>
              <a:rPr lang="sk-SK" sz="2000" b="1" dirty="0" err="1"/>
              <a:t>ŽoNFP</a:t>
            </a:r>
            <a:r>
              <a:rPr lang="sk-SK" sz="2000" b="1" dirty="0" smtClean="0"/>
              <a:t>: </a:t>
            </a:r>
            <a:r>
              <a:rPr lang="sk-SK" sz="2000" dirty="0"/>
              <a:t>Dokument preukazujúci súlad s požiadavkami v oblasti </a:t>
            </a:r>
            <a:r>
              <a:rPr lang="sk-SK" sz="2000" dirty="0" smtClean="0"/>
              <a:t>		           dopadu </a:t>
            </a:r>
            <a:r>
              <a:rPr lang="sk-SK" sz="2000" dirty="0"/>
              <a:t>plánov a projektov na územia sústavy NATURA </a:t>
            </a:r>
            <a:r>
              <a:rPr lang="sk-SK" sz="2000" dirty="0" smtClean="0"/>
              <a:t> 	                           2000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Príloha </a:t>
            </a:r>
            <a:r>
              <a:rPr lang="sk-SK" sz="2000" b="1" dirty="0"/>
              <a:t>č. </a:t>
            </a:r>
            <a:r>
              <a:rPr lang="sk-SK" sz="2000" b="1" dirty="0" smtClean="0"/>
              <a:t>12 </a:t>
            </a:r>
            <a:r>
              <a:rPr lang="sk-SK" sz="2000" b="1" dirty="0" err="1"/>
              <a:t>ŽoNFP</a:t>
            </a:r>
            <a:r>
              <a:rPr lang="sk-SK" sz="2000" b="1" dirty="0" smtClean="0"/>
              <a:t>: </a:t>
            </a:r>
            <a:r>
              <a:rPr lang="sk-SK" sz="2000" dirty="0"/>
              <a:t>Finančná </a:t>
            </a:r>
            <a:r>
              <a:rPr lang="sk-SK" sz="2000" dirty="0" smtClean="0"/>
              <a:t>analýza </a:t>
            </a:r>
            <a:r>
              <a:rPr lang="sk-SK" sz="1600" dirty="0" smtClean="0"/>
              <a:t>(ak relevantné) (formulár)</a:t>
            </a:r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r>
              <a:rPr lang="sk-SK" sz="2000" dirty="0" smtClean="0"/>
              <a:t>Všetky prílohy </a:t>
            </a:r>
            <a:r>
              <a:rPr lang="sk-SK" sz="2000" dirty="0" err="1" smtClean="0"/>
              <a:t>ŽoNFP</a:t>
            </a:r>
            <a:r>
              <a:rPr lang="sk-SK" sz="2000" dirty="0" smtClean="0"/>
              <a:t> sa predkladajú elektronicky cez ITMS2014+ </a:t>
            </a:r>
            <a:r>
              <a:rPr lang="sk-SK" sz="1600" dirty="0" smtClean="0"/>
              <a:t>(okrem príloh, ktoré z technických príčin nie je takto možné predložiť a </a:t>
            </a:r>
            <a:r>
              <a:rPr lang="sk-SK" sz="1600" dirty="0" smtClean="0">
                <a:solidFill>
                  <a:srgbClr val="FF0000"/>
                </a:solidFill>
              </a:rPr>
              <a:t>okrem </a:t>
            </a:r>
            <a:r>
              <a:rPr lang="sk-SK" sz="1600" b="1" dirty="0" smtClean="0">
                <a:solidFill>
                  <a:srgbClr val="FF0000"/>
                </a:solidFill>
              </a:rPr>
              <a:t>Prílohy </a:t>
            </a:r>
            <a:r>
              <a:rPr lang="sk-SK" sz="1600" b="1" dirty="0">
                <a:solidFill>
                  <a:srgbClr val="FF0000"/>
                </a:solidFill>
              </a:rPr>
              <a:t>č. 7 </a:t>
            </a:r>
            <a:r>
              <a:rPr lang="sk-SK" sz="1600" b="1" dirty="0" err="1">
                <a:solidFill>
                  <a:srgbClr val="FF0000"/>
                </a:solidFill>
              </a:rPr>
              <a:t>ŽoNFP</a:t>
            </a:r>
            <a:r>
              <a:rPr lang="sk-SK" sz="1600" b="1" dirty="0">
                <a:solidFill>
                  <a:srgbClr val="FF0000"/>
                </a:solidFill>
              </a:rPr>
              <a:t>: </a:t>
            </a:r>
            <a:r>
              <a:rPr lang="sk-SK" sz="1600" dirty="0">
                <a:solidFill>
                  <a:srgbClr val="FF0000"/>
                </a:solidFill>
              </a:rPr>
              <a:t>PD stavby, vrátane </a:t>
            </a:r>
            <a:r>
              <a:rPr lang="sk-SK" sz="1600" dirty="0" err="1">
                <a:solidFill>
                  <a:srgbClr val="FF0000"/>
                </a:solidFill>
              </a:rPr>
              <a:t>položkového</a:t>
            </a:r>
            <a:r>
              <a:rPr lang="sk-SK" sz="1600" dirty="0">
                <a:solidFill>
                  <a:srgbClr val="FF0000"/>
                </a:solidFill>
              </a:rPr>
              <a:t> </a:t>
            </a:r>
            <a:r>
              <a:rPr lang="sk-SK" sz="1600" dirty="0" smtClean="0">
                <a:solidFill>
                  <a:srgbClr val="FF0000"/>
                </a:solidFill>
              </a:rPr>
              <a:t>rozpočtu</a:t>
            </a:r>
            <a:r>
              <a:rPr lang="sk-SK" sz="1600" dirty="0" smtClean="0"/>
              <a:t>– listinne )</a:t>
            </a:r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248765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96431" y="274638"/>
            <a:ext cx="8928992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Národný projekt „</a:t>
            </a:r>
            <a:r>
              <a:rPr lang="sk-SK" sz="2000" b="1" dirty="0" err="1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predprimárne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vzdelávanie“</a:t>
            </a:r>
            <a:endParaRPr lang="sk-SK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20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Oprávnený prijímateľ: </a:t>
            </a:r>
            <a:r>
              <a:rPr lang="sk-SK" sz="2000" dirty="0" smtClean="0"/>
              <a:t>Úrad </a:t>
            </a:r>
            <a:r>
              <a:rPr lang="sk-SK" sz="2000" dirty="0" smtClean="0"/>
              <a:t>splnomocnenca vlády </a:t>
            </a:r>
            <a:r>
              <a:rPr lang="sk-SK" sz="2000" dirty="0" smtClean="0"/>
              <a:t>pre rómske </a:t>
            </a:r>
            <a:r>
              <a:rPr lang="sk-SK" sz="2000" dirty="0" smtClean="0"/>
              <a:t>komunity /ÚSVRK/</a:t>
            </a:r>
            <a:endParaRPr lang="sk-SK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Oprávnené obce: </a:t>
            </a:r>
            <a:r>
              <a:rPr lang="sk-SK" sz="2000" dirty="0"/>
              <a:t>150 </a:t>
            </a:r>
            <a:r>
              <a:rPr lang="sk-SK" sz="2000" dirty="0" smtClean="0"/>
              <a:t>obcí z Atlasu 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Otvorená výzva:  </a:t>
            </a:r>
            <a:r>
              <a:rPr lang="sk-SK" sz="2000" dirty="0" err="1" smtClean="0"/>
              <a:t>info</a:t>
            </a:r>
            <a:r>
              <a:rPr lang="sk-SK" sz="2000" dirty="0" smtClean="0"/>
              <a:t> k možnosti zapojenia sa cez web ÚSVRK</a:t>
            </a:r>
            <a:endParaRPr lang="sk-SK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Doba realizácie: </a:t>
            </a:r>
            <a:r>
              <a:rPr lang="sk-SK" sz="2000" dirty="0" smtClean="0"/>
              <a:t>31.10.2020</a:t>
            </a:r>
          </a:p>
          <a:p>
            <a:pPr marL="0" indent="0">
              <a:buNone/>
            </a:pPr>
            <a:endParaRPr lang="sk-SK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 smtClean="0"/>
              <a:t>Je možné </a:t>
            </a:r>
            <a:r>
              <a:rPr lang="sk-SK" sz="2000" dirty="0" err="1" smtClean="0"/>
              <a:t>prefinancovať</a:t>
            </a:r>
            <a:r>
              <a:rPr lang="sk-SK" sz="2000" dirty="0" smtClean="0"/>
              <a:t> </a:t>
            </a:r>
            <a:r>
              <a:rPr lang="sk-SK" sz="2000" dirty="0" err="1" smtClean="0"/>
              <a:t>inkluzívny</a:t>
            </a:r>
            <a:r>
              <a:rPr lang="sk-SK" sz="2000" dirty="0" smtClean="0"/>
              <a:t> tím: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Asistent učiteľa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Odborný zamestnanec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Koordinátor </a:t>
            </a:r>
            <a:r>
              <a:rPr lang="sk-SK" sz="2000" b="1" dirty="0" err="1" smtClean="0"/>
              <a:t>inkluzívneho</a:t>
            </a:r>
            <a:r>
              <a:rPr lang="sk-SK" sz="2000" b="1" dirty="0" smtClean="0"/>
              <a:t> vzdelávania</a:t>
            </a:r>
            <a:endParaRPr lang="sk-SK" sz="2000" b="1" dirty="0"/>
          </a:p>
          <a:p>
            <a:pPr>
              <a:buFont typeface="Arial" panose="020B0604020202020204" pitchFamily="34" charset="0"/>
              <a:buChar char="•"/>
            </a:pPr>
            <a:endParaRPr lang="sk-SK" sz="1600" dirty="0" smtClean="0"/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231741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/>
          <a:lstStyle/>
          <a:p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Výzva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– informácie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Web: 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2"/>
              </a:rPr>
              <a:t>http://www.minv.sk/?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2"/>
              </a:rPr>
              <a:t>OPLZ</a:t>
            </a:r>
            <a:endParaRPr lang="sk-SK" sz="1800" b="1" dirty="0" smtClean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: 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3"/>
              </a:rPr>
              <a:t>metodika.imrk@minv.sk</a:t>
            </a:r>
            <a:endParaRPr lang="sk-SK" sz="18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</a:t>
            </a: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programovania, monitorovania, hodnotenia a metodiky 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4"/>
              </a:rPr>
              <a:t>matej.mikuska@minv.sk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</a:t>
            </a:r>
            <a:r>
              <a:rPr lang="sk-SK" sz="1600" dirty="0" smtClean="0"/>
              <a:t>110</a:t>
            </a:r>
          </a:p>
          <a:p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: 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</a:t>
            </a:r>
            <a:r>
              <a:rPr lang="sk-SK" sz="1600" b="1" u="sng" dirty="0">
                <a:solidFill>
                  <a:srgbClr val="0000FF"/>
                </a:solidFill>
                <a:cs typeface="WenQuanYi Zen Hei" charset="0"/>
              </a:rPr>
              <a:t>robert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5"/>
              </a:rPr>
              <a:t>.korec@minv.sk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.      </a:t>
            </a:r>
            <a:r>
              <a:rPr lang="sk-SK" sz="1600" dirty="0"/>
              <a:t>+421 2 509 45 </a:t>
            </a:r>
            <a:r>
              <a:rPr lang="sk-SK" sz="1600" dirty="0" smtClean="0"/>
              <a:t>112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 </a:t>
            </a:r>
            <a:r>
              <a:rPr lang="sk-SK" sz="1600" b="1" u="sng" dirty="0" smtClean="0">
                <a:solidFill>
                  <a:srgbClr val="0000FF"/>
                </a:solidFill>
                <a:cs typeface="WenQuanYi Zen Hei" charset="0"/>
              </a:rPr>
              <a:t>blanka</a:t>
            </a:r>
            <a:r>
              <a:rPr lang="sk-SK" sz="1600" b="1" u="sng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6"/>
              </a:rPr>
              <a:t>.fejes@minv.sk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600" dirty="0"/>
              <a:t>+421 2 509 45 </a:t>
            </a:r>
            <a:r>
              <a:rPr lang="sk-SK" sz="1600" dirty="0" smtClean="0"/>
              <a:t>116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 </a:t>
            </a:r>
            <a:r>
              <a:rPr lang="sk-SK" sz="1600" b="1" u="sng" dirty="0" smtClean="0">
                <a:solidFill>
                  <a:srgbClr val="0000FF"/>
                </a:solidFill>
                <a:cs typeface="WenQuanYi Zen Hei" charset="0"/>
              </a:rPr>
              <a:t>lucia.liptakova</a:t>
            </a:r>
            <a:r>
              <a:rPr lang="sk-SK" sz="1600" b="1" u="sng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6"/>
              </a:rPr>
              <a:t>@minv.sk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600" dirty="0"/>
              <a:t>+421 2 509 45 </a:t>
            </a:r>
            <a:r>
              <a:rPr lang="sk-SK" sz="1600" dirty="0" smtClean="0"/>
              <a:t>117</a:t>
            </a:r>
            <a:endParaRPr lang="sk-SK" sz="1600" dirty="0"/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ITMS2014</a:t>
            </a: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+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 </a:t>
            </a:r>
            <a:r>
              <a:rPr lang="sk-SK" sz="1600" b="1" u="sng" dirty="0" smtClean="0">
                <a:solidFill>
                  <a:srgbClr val="0000FF"/>
                </a:solidFill>
                <a:cs typeface="WenQuanYi Zen Hei" charset="0"/>
              </a:rPr>
              <a:t>lubomira.kopcova@</a:t>
            </a:r>
            <a:r>
              <a:rPr lang="sk-SK" sz="1600" b="1" u="sng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5"/>
              </a:rPr>
              <a:t>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600" dirty="0"/>
              <a:t>+421 2 509 45 </a:t>
            </a:r>
            <a:r>
              <a:rPr lang="sk-SK" sz="1600" dirty="0" smtClean="0"/>
              <a:t>113</a:t>
            </a:r>
            <a:endParaRPr lang="sk-SK" sz="1800" dirty="0"/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</a:t>
            </a: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výberu projektov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7"/>
              </a:rPr>
              <a:t>jozef.rosko@minv.sk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+421 2 509 45 070</a:t>
            </a:r>
          </a:p>
          <a:p>
            <a:pPr marL="0" indent="0">
              <a:buNone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746325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Výzva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OPLZ-PO6-SC612-2018-1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(škôlky)</a:t>
            </a:r>
            <a:r>
              <a:rPr lang="sk-SK" sz="2000" dirty="0"/>
              <a:t>	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8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16182"/>
              </p:ext>
            </p:extLst>
          </p:nvPr>
        </p:nvGraphicFramePr>
        <p:xfrm>
          <a:off x="682625" y="1341438"/>
          <a:ext cx="9693275" cy="425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Dokument" r:id="rId4" imgW="5934397" imgH="2598201" progId="Word.Document.12">
                  <p:embed/>
                </p:oleObj>
              </mc:Choice>
              <mc:Fallback>
                <p:oleObj name="Dokument" r:id="rId4" imgW="5934397" imgH="259820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2625" y="1341438"/>
                        <a:ext cx="9693275" cy="425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Výzva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OPLZ-PO6-SC612-2018-1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(škôlky)</a:t>
            </a:r>
            <a:r>
              <a:rPr lang="sk-SK" sz="2000" dirty="0"/>
              <a:t>	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8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Dátum vyhlásenia:        </a:t>
            </a:r>
            <a:r>
              <a:rPr lang="sk-SK" sz="2000" b="1" dirty="0" smtClean="0">
                <a:ea typeface="Verdana" panose="020B0604030504040204" pitchFamily="34" charset="0"/>
                <a:cs typeface="Arial" pitchFamily="34" charset="0"/>
              </a:rPr>
              <a:t>09.10.2018</a:t>
            </a:r>
            <a:r>
              <a:rPr lang="sk-SK" sz="2000" dirty="0" smtClean="0">
                <a:ea typeface="Verdana" panose="020B0604030504040204" pitchFamily="34" charset="0"/>
                <a:cs typeface="Arial" pitchFamily="34" charset="0"/>
              </a:rPr>
              <a:t>	</a:t>
            </a:r>
            <a:r>
              <a:rPr lang="sk-S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   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Celková alokácia:           </a:t>
            </a:r>
            <a:r>
              <a:rPr lang="sk-SK" sz="2000" b="1" dirty="0" smtClean="0">
                <a:ea typeface="Verdana" panose="020B0604030504040204" pitchFamily="34" charset="0"/>
                <a:cs typeface="Arial" pitchFamily="34" charset="0"/>
              </a:rPr>
              <a:t>25 000 000,00 EUR </a:t>
            </a:r>
            <a:r>
              <a:rPr lang="sk-SK" sz="2000" dirty="0" smtClean="0">
                <a:ea typeface="Verdana" panose="020B0604030504040204" pitchFamily="34" charset="0"/>
                <a:cs typeface="Arial" pitchFamily="34" charset="0"/>
              </a:rPr>
              <a:t>(</a:t>
            </a:r>
            <a:r>
              <a:rPr lang="sk-SK" sz="2000" smtClean="0">
                <a:ea typeface="Verdana" panose="020B0604030504040204" pitchFamily="34" charset="0"/>
                <a:cs typeface="Arial" pitchFamily="34" charset="0"/>
              </a:rPr>
              <a:t>EÚ zdroje)</a:t>
            </a:r>
            <a:endParaRPr lang="sk-SK" sz="2000" dirty="0" smtClean="0"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900" dirty="0" smtClean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900" dirty="0" smtClean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u="sng" dirty="0"/>
              <a:t>Alokácia </a:t>
            </a:r>
            <a:r>
              <a:rPr lang="sk-SK" sz="2000" u="sng" dirty="0" smtClean="0"/>
              <a:t>A </a:t>
            </a:r>
            <a:r>
              <a:rPr lang="sk-SK" sz="2000" dirty="0" smtClean="0"/>
              <a:t>(150 obcí):                 15 </a:t>
            </a:r>
            <a:r>
              <a:rPr lang="sk-SK" sz="2000" dirty="0"/>
              <a:t>000 000 EUR </a:t>
            </a:r>
            <a:endParaRPr lang="sk-SK" sz="2000" dirty="0" smtClean="0"/>
          </a:p>
          <a:p>
            <a:pPr marL="0" indent="0">
              <a:buNone/>
            </a:pPr>
            <a:r>
              <a:rPr lang="sk-SK" sz="2000" u="sng" dirty="0" smtClean="0"/>
              <a:t>Alokácia B </a:t>
            </a:r>
            <a:r>
              <a:rPr lang="sk-SK" sz="2000" dirty="0" smtClean="0"/>
              <a:t>(mimo 150 </a:t>
            </a:r>
            <a:r>
              <a:rPr lang="sk-SK" sz="2000" dirty="0"/>
              <a:t>obcí):     </a:t>
            </a:r>
            <a:r>
              <a:rPr lang="sk-SK" sz="2000" dirty="0" smtClean="0"/>
              <a:t> 10 </a:t>
            </a:r>
            <a:r>
              <a:rPr lang="sk-SK" sz="2000" dirty="0"/>
              <a:t>000 000 EUR </a:t>
            </a:r>
            <a:endParaRPr lang="sk-SK" sz="2000" dirty="0" smtClean="0"/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r>
              <a:rPr lang="sk-SK" sz="800" dirty="0" smtClean="0"/>
              <a:t>  </a:t>
            </a:r>
            <a:endParaRPr lang="sk-SK" sz="800" dirty="0"/>
          </a:p>
          <a:p>
            <a:pPr marL="0" indent="0">
              <a:buNone/>
            </a:pPr>
            <a:r>
              <a:rPr lang="sk-SK" sz="2000" u="sng" dirty="0"/>
              <a:t>Uzavretie 1. </a:t>
            </a:r>
            <a:r>
              <a:rPr lang="sk-SK" sz="2000" u="sng" dirty="0" smtClean="0"/>
              <a:t>kola</a:t>
            </a:r>
            <a:r>
              <a:rPr lang="sk-SK" sz="2000" dirty="0" smtClean="0"/>
              <a:t>:     </a:t>
            </a:r>
            <a:r>
              <a:rPr lang="sk-SK" sz="2000" b="1" dirty="0" smtClean="0"/>
              <a:t>06.11.2018</a:t>
            </a:r>
            <a:endParaRPr lang="sk-SK" sz="2000" b="1" dirty="0"/>
          </a:p>
          <a:p>
            <a:pPr marL="0" indent="0">
              <a:buNone/>
            </a:pPr>
            <a:r>
              <a:rPr lang="sk-SK" sz="2000" u="sng" dirty="0"/>
              <a:t>Uzavretie 2. </a:t>
            </a:r>
            <a:r>
              <a:rPr lang="sk-SK" sz="2000" u="sng" dirty="0" smtClean="0"/>
              <a:t>kola</a:t>
            </a:r>
            <a:r>
              <a:rPr lang="sk-SK" sz="2000" dirty="0" smtClean="0"/>
              <a:t>:     </a:t>
            </a:r>
            <a:r>
              <a:rPr lang="sk-SK" sz="2000" b="1" dirty="0"/>
              <a:t>22.02.2019</a:t>
            </a:r>
          </a:p>
          <a:p>
            <a:pPr marL="0" indent="0">
              <a:buNone/>
            </a:pP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Zameranie</a:t>
            </a:r>
            <a:r>
              <a:rPr lang="sk-SK" sz="2000" b="1" dirty="0" smtClean="0"/>
              <a:t> </a:t>
            </a: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výziev: </a:t>
            </a:r>
            <a:endParaRPr lang="sk-SK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000" dirty="0"/>
              <a:t>Výstavba predškolských zariadení v obciach s prítomnosťou MRK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000" dirty="0"/>
              <a:t>Rekonštrukcia predškolských zariadení s dôrazom na rozšírenie kapacity v obciach s prítomnosťou MRK</a:t>
            </a:r>
          </a:p>
          <a:p>
            <a:pPr marL="0" indent="0">
              <a:buNone/>
            </a:pPr>
            <a:r>
              <a:rPr lang="sk-SK" sz="2000" dirty="0"/>
              <a:t>  </a:t>
            </a:r>
          </a:p>
          <a:p>
            <a:pPr marL="0" indent="0">
              <a:buNone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71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Výzva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OPLZ-PO6-SC612-2018-1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(škôlky)</a:t>
            </a:r>
            <a:r>
              <a:rPr lang="sk-SK" sz="2000" dirty="0"/>
              <a:t>	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8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dirty="0"/>
              <a:t>Nenávratný finančný príspevok (NFP): </a:t>
            </a:r>
            <a:r>
              <a:rPr lang="sk-SK" sz="2000" dirty="0" smtClean="0"/>
              <a:t>      </a:t>
            </a:r>
            <a:r>
              <a:rPr lang="sk-SK" sz="2000" b="1" dirty="0" smtClean="0"/>
              <a:t>95%</a:t>
            </a:r>
          </a:p>
          <a:p>
            <a:pPr marL="0" indent="0">
              <a:buNone/>
            </a:pPr>
            <a:r>
              <a:rPr lang="sk-SK" sz="2000" b="1" dirty="0" smtClean="0"/>
              <a:t>	        </a:t>
            </a:r>
            <a:r>
              <a:rPr lang="sk-SK" sz="2000" dirty="0" smtClean="0"/>
              <a:t>Spolufinancovanie obce:       </a:t>
            </a:r>
            <a:r>
              <a:rPr lang="sk-SK" sz="2000" dirty="0"/>
              <a:t> </a:t>
            </a:r>
            <a:r>
              <a:rPr lang="sk-SK" sz="2000" dirty="0" smtClean="0"/>
              <a:t> </a:t>
            </a:r>
            <a:r>
              <a:rPr lang="sk-SK" sz="2000" b="1" dirty="0" smtClean="0"/>
              <a:t>5</a:t>
            </a:r>
            <a:r>
              <a:rPr lang="sk-SK" sz="2000" b="1" dirty="0"/>
              <a:t>%</a:t>
            </a:r>
          </a:p>
          <a:p>
            <a:pPr marL="0" indent="0">
              <a:buNone/>
            </a:pPr>
            <a:endParaRPr lang="sk-SK" sz="2000" b="1" dirty="0"/>
          </a:p>
          <a:p>
            <a:pPr marL="0" indent="0">
              <a:buNone/>
            </a:pPr>
            <a:r>
              <a:rPr lang="sk-SK" sz="2000" dirty="0"/>
              <a:t>Minimálna výška NFP: </a:t>
            </a:r>
            <a:r>
              <a:rPr lang="sk-SK" sz="2000" b="1" dirty="0" smtClean="0">
                <a:ea typeface="Verdana" panose="020B0604030504040204" pitchFamily="34" charset="0"/>
                <a:cs typeface="Arial" pitchFamily="34" charset="0"/>
              </a:rPr>
              <a:t>nestanovuje sa</a:t>
            </a:r>
            <a:r>
              <a:rPr lang="sk-SK" sz="2000" dirty="0" smtClean="0">
                <a:ea typeface="Verdana" panose="020B0604030504040204" pitchFamily="34" charset="0"/>
                <a:cs typeface="Arial" pitchFamily="34" charset="0"/>
              </a:rPr>
              <a:t>	</a:t>
            </a:r>
            <a:r>
              <a:rPr lang="sk-S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   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dirty="0" smtClean="0"/>
              <a:t>Maximálna </a:t>
            </a:r>
            <a:r>
              <a:rPr lang="sk-SK" sz="2000" dirty="0"/>
              <a:t>výška NFP</a:t>
            </a:r>
            <a:r>
              <a:rPr lang="sk-SK" sz="2000" dirty="0" smtClean="0"/>
              <a:t>: </a:t>
            </a:r>
            <a:r>
              <a:rPr lang="sk-SK" sz="2000" b="1" dirty="0" smtClean="0"/>
              <a:t>1 900 000,00 EUR</a:t>
            </a:r>
            <a:endParaRPr lang="sk-SK" sz="900" b="1" dirty="0" smtClean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dirty="0" smtClean="0"/>
              <a:t>Celkové oprávnené výdavky (COV): </a:t>
            </a:r>
            <a:r>
              <a:rPr lang="sk-SK" sz="2000" b="1" dirty="0" smtClean="0"/>
              <a:t>max. 2 000 000,00 EUR</a:t>
            </a:r>
          </a:p>
          <a:p>
            <a:pPr marL="0" indent="0">
              <a:buNone/>
            </a:pPr>
            <a:r>
              <a:rPr lang="sk-SK" sz="2000" dirty="0" smtClean="0"/>
              <a:t>Oprávnení </a:t>
            </a:r>
            <a:r>
              <a:rPr lang="sk-SK" sz="2000" dirty="0"/>
              <a:t>žiadatelia: </a:t>
            </a:r>
            <a:r>
              <a:rPr lang="sk-SK" sz="2000" b="1" dirty="0"/>
              <a:t>1043 obcí </a:t>
            </a:r>
            <a:r>
              <a:rPr lang="sk-SK" sz="2000" dirty="0"/>
              <a:t>– </a:t>
            </a:r>
            <a:r>
              <a:rPr lang="sk-SK" sz="1800" dirty="0"/>
              <a:t>Atlas rómskych komunít (bez BA kraja)</a:t>
            </a:r>
          </a:p>
          <a:p>
            <a:pPr marL="0" indent="0">
              <a:buNone/>
            </a:pPr>
            <a:r>
              <a:rPr lang="sk-SK" sz="2000" dirty="0" smtClean="0"/>
              <a:t>  </a:t>
            </a:r>
            <a:endParaRPr lang="sk-SK" sz="2000" dirty="0"/>
          </a:p>
          <a:p>
            <a:pPr marL="0" indent="0">
              <a:buNone/>
            </a:pPr>
            <a:r>
              <a:rPr lang="sk-SK" sz="2000" dirty="0"/>
              <a:t>Spôsob financovania: </a:t>
            </a:r>
            <a:r>
              <a:rPr lang="sk-SK" sz="2000" b="1" dirty="0"/>
              <a:t>- </a:t>
            </a:r>
            <a:r>
              <a:rPr lang="sk-SK" sz="2000" b="1" dirty="0" err="1"/>
              <a:t>predfinancovanie</a:t>
            </a:r>
            <a:endParaRPr lang="sk-SK" sz="2000" b="1" dirty="0"/>
          </a:p>
          <a:p>
            <a:pPr marL="0" indent="0">
              <a:buNone/>
            </a:pPr>
            <a:r>
              <a:rPr lang="sk-SK" sz="2000" b="1" dirty="0" smtClean="0"/>
              <a:t>		       - refundácia</a:t>
            </a:r>
          </a:p>
          <a:p>
            <a:pPr marL="0" indent="0">
              <a:buNone/>
            </a:pPr>
            <a:endParaRPr lang="sk-SK" sz="800" dirty="0" smtClean="0"/>
          </a:p>
          <a:p>
            <a:pPr marL="0" indent="0">
              <a:buNone/>
            </a:pPr>
            <a:r>
              <a:rPr lang="sk-SK" sz="2000" dirty="0" smtClean="0"/>
              <a:t>Oprávnené </a:t>
            </a:r>
            <a:r>
              <a:rPr lang="sk-SK" sz="2000" dirty="0"/>
              <a:t>územie: územie obcí </a:t>
            </a:r>
            <a:r>
              <a:rPr lang="sk-SK" sz="2000" dirty="0" smtClean="0"/>
              <a:t>oprávnených žiadateľov</a:t>
            </a:r>
            <a:endParaRPr lang="sk-SK" sz="2000" dirty="0"/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55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Porovnanie výziev</a:t>
            </a:r>
            <a:endParaRPr lang="sk-SK" sz="2000" dirty="0"/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8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178318"/>
              </p:ext>
            </p:extLst>
          </p:nvPr>
        </p:nvGraphicFramePr>
        <p:xfrm>
          <a:off x="683568" y="764704"/>
          <a:ext cx="7643192" cy="5128400"/>
        </p:xfrm>
        <a:graphic>
          <a:graphicData uri="http://schemas.openxmlformats.org/drawingml/2006/table">
            <a:tbl>
              <a:tblPr firstRow="1" firstCol="1" bandRow="1"/>
              <a:tblGrid>
                <a:gridCol w="3717009"/>
                <a:gridCol w="3926183"/>
              </a:tblGrid>
              <a:tr h="334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Výzva 2016</a:t>
                      </a:r>
                      <a:r>
                        <a:rPr lang="sk-SK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(stará)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Výzva 2018</a:t>
                      </a:r>
                      <a:r>
                        <a:rPr lang="sk-SK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(nová)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</a:tr>
              <a:tr h="584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min. 30%</a:t>
                      </a: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plánovanej kapacity pre deti z MRK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min. 20%</a:t>
                      </a: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plánovanej kapacity pre deti z MRK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Nižšie benchmarky na 1 dieťa (COV)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Vyššie benchmarky na 1 dieťa (stavebné práce)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Významná obnova budovy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Úspora energie min. 12,5 kWh/m</a:t>
                      </a:r>
                      <a:r>
                        <a:rPr lang="sk-SK" sz="18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sk-SK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8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Nemožnosť predložiť ŽoNFP s rovnakým predmetom projektu v rámci inej výzvy/dotácie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6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Vyšší počet povinných príloh (19)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Nižší počet povinných príloh (10)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8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Administratívna náročnosť: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Všetky dokumenty listinne v 3 vyhotoveniach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Znížená administratívna náročnosť: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Predkladanie príloh cez ITMS2014+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8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Zložité rozdelenie interného a externého manažmentu, procesu VO (</a:t>
                      </a:r>
                      <a:r>
                        <a:rPr lang="sk-SK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priame a nepriame výdavky</a:t>
                      </a:r>
                      <a:r>
                        <a:rPr lang="sk-SK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Interný a externý manažment, proces VO len </a:t>
                      </a:r>
                      <a:r>
                        <a:rPr lang="sk-SK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nepriame výdavky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40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Ďalšie podmienky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poskytnutia príspevku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 smtClean="0"/>
              <a:t>Žiadateľ </a:t>
            </a:r>
            <a:r>
              <a:rPr lang="sk-SK" sz="2000" b="1" dirty="0"/>
              <a:t>nesmie: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	</a:t>
            </a:r>
            <a:r>
              <a:rPr lang="sk-SK" sz="2000" dirty="0"/>
              <a:t>- byť dlžníkom na daniach, zdravotnom a sociálnom poistení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byť v nútenej správe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byť nelegálny zamestnávateľ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štatutár a ani splnomocnená osoba odsúdený za trestný </a:t>
            </a:r>
            <a:r>
              <a:rPr lang="sk-SK" sz="2000" dirty="0" smtClean="0"/>
              <a:t>čin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</a:t>
            </a:r>
            <a:r>
              <a:rPr lang="sk-SK" sz="2000" dirty="0" smtClean="0"/>
              <a:t>- ukončiť fyzickú realizáciu HAP pred predložením </a:t>
            </a:r>
            <a:r>
              <a:rPr lang="sk-SK" sz="2000" dirty="0" err="1" smtClean="0"/>
              <a:t>ŽoNFP</a:t>
            </a: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Žiadateľ musí preukázať: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	</a:t>
            </a:r>
            <a:r>
              <a:rPr lang="sk-SK" sz="2000" dirty="0"/>
              <a:t>- spôsobilosť na spolufinancovanie projektu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schválený Program rozvoja obce a 		   	  	  územnoplánovaciu dokumentáciu, ak </a:t>
            </a:r>
            <a:r>
              <a:rPr lang="sk-SK" sz="2000" dirty="0" smtClean="0"/>
              <a:t>relevantné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Žiadateľ musí </a:t>
            </a:r>
            <a:r>
              <a:rPr lang="sk-SK" sz="2000" b="1" dirty="0" smtClean="0"/>
              <a:t>mať:</a:t>
            </a:r>
            <a:endParaRPr lang="sk-SK" sz="20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	</a:t>
            </a:r>
            <a:r>
              <a:rPr lang="sk-SK" sz="2000" dirty="0"/>
              <a:t>- </a:t>
            </a:r>
            <a:r>
              <a:rPr lang="sk-SK" sz="2000" dirty="0" smtClean="0"/>
              <a:t>vysporiadané majetkovo-právne vzťahy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</a:t>
            </a:r>
            <a:r>
              <a:rPr lang="sk-SK" sz="2000" dirty="0" smtClean="0"/>
              <a:t>- povolenie na realizáciu stavby, ak relevantné</a:t>
            </a: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	</a:t>
            </a: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6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Ďalšie podmienky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poskytnutia príspevku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 smtClean="0"/>
              <a:t>Projekty musia byť:</a:t>
            </a:r>
            <a:endParaRPr lang="sk-SK" sz="20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	</a:t>
            </a:r>
            <a:r>
              <a:rPr lang="sk-SK" sz="2000" dirty="0"/>
              <a:t>- </a:t>
            </a:r>
            <a:r>
              <a:rPr lang="sk-SK" sz="2000" dirty="0" smtClean="0"/>
              <a:t>v súlade so zákonom č. 24/2006 (EIA)</a:t>
            </a: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v súlade so zákonom </a:t>
            </a:r>
            <a:r>
              <a:rPr lang="sk-SK" sz="2000" dirty="0" smtClean="0"/>
              <a:t>č. 543/2002 (NATURA2000)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v súlade so zákonom č. </a:t>
            </a:r>
            <a:r>
              <a:rPr lang="sk-SK" sz="2000" dirty="0" smtClean="0"/>
              <a:t>555/2005 </a:t>
            </a:r>
            <a:r>
              <a:rPr lang="sk-SK" sz="2000" spc="-100" dirty="0" smtClean="0"/>
              <a:t>(Energetická hospodárnosť  budov)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</a:t>
            </a:r>
            <a:r>
              <a:rPr lang="sk-SK" sz="2000" dirty="0" smtClean="0"/>
              <a:t>   </a:t>
            </a:r>
            <a:r>
              <a:rPr lang="sk-SK" sz="2000" u="sng" dirty="0" smtClean="0"/>
              <a:t>rekonštrukcia</a:t>
            </a:r>
            <a:r>
              <a:rPr lang="sk-SK" sz="2000" dirty="0" smtClean="0"/>
              <a:t>: </a:t>
            </a:r>
            <a:r>
              <a:rPr lang="sk-SK" sz="2000" b="1" dirty="0" smtClean="0"/>
              <a:t>úspora energie min. 12,5 kWh/(m</a:t>
            </a:r>
            <a:r>
              <a:rPr lang="sk-SK" sz="2000" b="1" baseline="30000" dirty="0" smtClean="0"/>
              <a:t>2</a:t>
            </a:r>
            <a:r>
              <a:rPr lang="sk-SK" sz="2000" b="1" dirty="0" smtClean="0"/>
              <a:t>.rok)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</a:t>
            </a:r>
            <a:r>
              <a:rPr lang="sk-SK" sz="2000" dirty="0" smtClean="0"/>
              <a:t>- v súlade s princípmi 3D </a:t>
            </a:r>
            <a:r>
              <a:rPr lang="sk-SK" sz="1600" dirty="0" smtClean="0"/>
              <a:t>(</a:t>
            </a:r>
            <a:r>
              <a:rPr lang="sk-SK" sz="1600" dirty="0" err="1" smtClean="0"/>
              <a:t>desegregácia</a:t>
            </a:r>
            <a:r>
              <a:rPr lang="sk-SK" sz="1600" dirty="0" smtClean="0"/>
              <a:t>, </a:t>
            </a:r>
            <a:r>
              <a:rPr lang="sk-SK" sz="1600" dirty="0" err="1" smtClean="0"/>
              <a:t>degetoizácia</a:t>
            </a:r>
            <a:r>
              <a:rPr lang="sk-SK" sz="1600" dirty="0" smtClean="0"/>
              <a:t>, </a:t>
            </a:r>
            <a:r>
              <a:rPr lang="sk-SK" sz="1600" dirty="0" err="1" smtClean="0"/>
              <a:t>destigmatizácia</a:t>
            </a:r>
            <a:r>
              <a:rPr lang="sk-SK" sz="1600" dirty="0" smtClean="0"/>
              <a:t>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dirty="0"/>
              <a:t>	</a:t>
            </a:r>
            <a:r>
              <a:rPr lang="sk-SK" sz="2000" dirty="0" smtClean="0"/>
              <a:t>- v súlade s povinnými merateľnými ukazovateľmi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400" u="sng" dirty="0" smtClean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dirty="0"/>
              <a:t>			</a:t>
            </a: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34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  <a:noFill/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Ďalšie podmienky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poskytnutia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príspevku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algn="ctr" fontAlgn="auto">
              <a:spcAft>
                <a:spcPts val="0"/>
              </a:spcAft>
              <a:buNone/>
              <a:defRPr/>
            </a:pPr>
            <a:endParaRPr lang="sk-SK" sz="800" u="sng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u="sng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u="sng" dirty="0" smtClean="0"/>
              <a:t>Zriadenie novej MŠ</a:t>
            </a:r>
            <a:endParaRPr lang="sk-SK" sz="2000" u="sng" dirty="0"/>
          </a:p>
          <a:p>
            <a:pPr marL="425196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/>
              <a:t>min. </a:t>
            </a:r>
            <a:r>
              <a:rPr lang="sk-SK" sz="2000" b="1" dirty="0" smtClean="0"/>
              <a:t>20% </a:t>
            </a:r>
            <a:r>
              <a:rPr lang="sk-SK" sz="2000" dirty="0" smtClean="0"/>
              <a:t>plánovanej kapacity pre </a:t>
            </a:r>
            <a:r>
              <a:rPr lang="sk-SK" sz="2000" b="1" dirty="0" smtClean="0"/>
              <a:t>deti z MRK</a:t>
            </a:r>
            <a:r>
              <a:rPr lang="sk-SK" sz="2000" dirty="0"/>
              <a:t>	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u="sng" dirty="0"/>
              <a:t>Rozšírenie existujúcej MŠ</a:t>
            </a:r>
            <a:r>
              <a:rPr lang="sk-SK" sz="1600" b="1" dirty="0"/>
              <a:t>	</a:t>
            </a: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/>
              <a:t>min. </a:t>
            </a:r>
            <a:r>
              <a:rPr lang="sk-SK" sz="2000" b="1" dirty="0" smtClean="0"/>
              <a:t>30</a:t>
            </a:r>
            <a:r>
              <a:rPr lang="sk-SK" sz="2000" b="1" dirty="0"/>
              <a:t>% </a:t>
            </a:r>
            <a:r>
              <a:rPr lang="sk-SK" sz="2000" dirty="0" smtClean="0"/>
              <a:t>nárast </a:t>
            </a:r>
            <a:r>
              <a:rPr lang="sk-SK" sz="2000" b="1" dirty="0" smtClean="0"/>
              <a:t>pôvodnej </a:t>
            </a:r>
            <a:r>
              <a:rPr lang="sk-SK" sz="2000" dirty="0" smtClean="0"/>
              <a:t>kapacity MŠ</a:t>
            </a:r>
            <a:endParaRPr lang="sk-SK" sz="2000" dirty="0" smtClean="0"/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/>
              <a:t>m</a:t>
            </a:r>
            <a:r>
              <a:rPr lang="sk-SK" sz="2000" dirty="0" smtClean="0"/>
              <a:t>in.</a:t>
            </a:r>
            <a:r>
              <a:rPr lang="sk-SK" sz="2000" b="1" dirty="0" smtClean="0"/>
              <a:t> </a:t>
            </a:r>
            <a:r>
              <a:rPr lang="sk-SK" sz="2000" b="1" dirty="0"/>
              <a:t>20% plánovanej</a:t>
            </a:r>
            <a:r>
              <a:rPr lang="sk-SK" sz="2000" dirty="0"/>
              <a:t> </a:t>
            </a:r>
            <a:r>
              <a:rPr lang="sk-SK" sz="2000" dirty="0" smtClean="0"/>
              <a:t>novej </a:t>
            </a:r>
            <a:r>
              <a:rPr lang="sk-SK" sz="2000" dirty="0" smtClean="0"/>
              <a:t>celkovej kapacity MŠ </a:t>
            </a:r>
            <a:r>
              <a:rPr lang="sk-SK" sz="2000" dirty="0"/>
              <a:t>pre </a:t>
            </a:r>
            <a:r>
              <a:rPr lang="sk-SK" sz="2000" b="1" dirty="0"/>
              <a:t>deti z </a:t>
            </a:r>
            <a:r>
              <a:rPr lang="sk-SK" sz="2000" b="1" dirty="0" smtClean="0"/>
              <a:t>MRK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dirty="0" smtClean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u="sng" dirty="0" smtClean="0"/>
              <a:t>Obdobie udržateľnosti – 5 rokov po ukončení projektu</a:t>
            </a:r>
            <a:r>
              <a:rPr lang="sk-SK" sz="2000" dirty="0"/>
              <a:t>		</a:t>
            </a:r>
            <a:endParaRPr lang="sk-SK" sz="20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b="1" spc="-15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2000" dirty="0" smtClean="0"/>
              <a:t>min</a:t>
            </a:r>
            <a:r>
              <a:rPr lang="sk-SK" sz="2000" dirty="0"/>
              <a:t>. </a:t>
            </a:r>
            <a:r>
              <a:rPr lang="sk-SK" sz="2000" b="1" dirty="0"/>
              <a:t>15% detí z MRK </a:t>
            </a:r>
            <a:r>
              <a:rPr lang="sk-SK" sz="2000" dirty="0" smtClean="0"/>
              <a:t>zo všetkých detí za každý sledovaný rok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/>
              <a:t>m</a:t>
            </a:r>
            <a:r>
              <a:rPr lang="sk-SK" sz="2000" dirty="0" smtClean="0"/>
              <a:t>in. </a:t>
            </a:r>
            <a:r>
              <a:rPr lang="sk-SK" sz="2000" b="1" dirty="0" smtClean="0"/>
              <a:t>20% detí z MRK </a:t>
            </a:r>
            <a:r>
              <a:rPr lang="sk-SK" sz="2000" dirty="0" smtClean="0"/>
              <a:t>z</a:t>
            </a:r>
            <a:r>
              <a:rPr lang="sk-SK" sz="2000" b="1" dirty="0" smtClean="0"/>
              <a:t> </a:t>
            </a:r>
            <a:r>
              <a:rPr lang="sk-SK" sz="2000" dirty="0" smtClean="0"/>
              <a:t>celkového počtu detí za celú dobu udržateľnosti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46972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Aktivity a </a:t>
            </a:r>
            <a:r>
              <a:rPr lang="sk-SK" sz="2000" b="1" dirty="0" err="1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benchmarky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na stavebné práce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	</a:t>
            </a: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1689"/>
              </p:ext>
            </p:extLst>
          </p:nvPr>
        </p:nvGraphicFramePr>
        <p:xfrm>
          <a:off x="323528" y="908720"/>
          <a:ext cx="8560555" cy="496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Dokument" r:id="rId4" imgW="5863689" imgH="3403323" progId="Word.Document.12">
                  <p:embed/>
                </p:oleObj>
              </mc:Choice>
              <mc:Fallback>
                <p:oleObj name="Dokument" r:id="rId4" imgW="5863689" imgH="340332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528" y="908720"/>
                        <a:ext cx="8560555" cy="4968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986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3171</TotalTime>
  <Words>425</Words>
  <Application>Microsoft Office PowerPoint</Application>
  <PresentationFormat>Prezentácia na obrazovke (4:3)</PresentationFormat>
  <Paragraphs>259</Paragraphs>
  <Slides>16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5" baseType="lpstr">
      <vt:lpstr>Arial</vt:lpstr>
      <vt:lpstr>Calibri</vt:lpstr>
      <vt:lpstr>Times New Roman</vt:lpstr>
      <vt:lpstr>Verdana</vt:lpstr>
      <vt:lpstr>WenQuanYi Zen Hei</vt:lpstr>
      <vt:lpstr>Wingdings</vt:lpstr>
      <vt:lpstr>Motív Office</vt:lpstr>
      <vt:lpstr>1_Motív Office</vt:lpstr>
      <vt:lpstr>Dokument</vt:lpstr>
      <vt:lpstr>OPERAČNÝ PROGRAM  ĽUDSKÉ ZDROJE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paul sly</dc:creator>
  <cp:lastModifiedBy>Mikuska</cp:lastModifiedBy>
  <cp:revision>228</cp:revision>
  <dcterms:created xsi:type="dcterms:W3CDTF">2015-06-03T20:40:01Z</dcterms:created>
  <dcterms:modified xsi:type="dcterms:W3CDTF">2019-01-25T09:51:01Z</dcterms:modified>
</cp:coreProperties>
</file>